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74" r:id="rId2"/>
    <p:sldId id="571" r:id="rId3"/>
    <p:sldId id="614" r:id="rId4"/>
    <p:sldId id="459" r:id="rId5"/>
    <p:sldId id="656" r:id="rId6"/>
    <p:sldId id="437" r:id="rId7"/>
    <p:sldId id="572" r:id="rId8"/>
    <p:sldId id="276" r:id="rId9"/>
    <p:sldId id="449" r:id="rId10"/>
    <p:sldId id="450" r:id="rId11"/>
    <p:sldId id="650" r:id="rId12"/>
    <p:sldId id="654" r:id="rId13"/>
    <p:sldId id="573" r:id="rId14"/>
    <p:sldId id="556" r:id="rId15"/>
    <p:sldId id="557" r:id="rId16"/>
    <p:sldId id="558" r:id="rId17"/>
    <p:sldId id="559" r:id="rId18"/>
    <p:sldId id="560" r:id="rId19"/>
    <p:sldId id="561" r:id="rId20"/>
    <p:sldId id="563" r:id="rId21"/>
    <p:sldId id="616" r:id="rId22"/>
    <p:sldId id="617" r:id="rId23"/>
    <p:sldId id="618" r:id="rId24"/>
    <p:sldId id="619" r:id="rId25"/>
    <p:sldId id="655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574" r:id="rId34"/>
    <p:sldId id="455" r:id="rId35"/>
    <p:sldId id="463" r:id="rId36"/>
    <p:sldId id="462" r:id="rId37"/>
    <p:sldId id="457" r:id="rId38"/>
    <p:sldId id="456" r:id="rId39"/>
    <p:sldId id="461" r:id="rId40"/>
    <p:sldId id="575" r:id="rId41"/>
    <p:sldId id="634" r:id="rId42"/>
    <p:sldId id="635" r:id="rId43"/>
    <p:sldId id="379" r:id="rId4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 autoAdjust="0"/>
    <p:restoredTop sz="91297" autoAdjust="0"/>
  </p:normalViewPr>
  <p:slideViewPr>
    <p:cSldViewPr snapToGrid="0">
      <p:cViewPr varScale="1">
        <p:scale>
          <a:sx n="95" d="100"/>
          <a:sy n="95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1/27/20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1/27/20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1/27/20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hk116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wardkwartl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jpeg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3893-Uploading-and-Downloading-Files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80y2HbyLUJ0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>
                <a:hlinkClick r:id="rId4"/>
              </a:rPr>
              <a:t>ehk116@gmail.com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professor loves memes.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1/27/20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ouse trap">
            <a:extLst>
              <a:ext uri="{FF2B5EF4-FFF2-40B4-BE49-F238E27FC236}">
                <a16:creationId xmlns:a16="http://schemas.microsoft.com/office/drawing/2014/main" id="{F846D6A0-D7AA-47C4-97C8-FB3B4A49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77"/>
            <a:ext cx="2820643" cy="18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6E348-01AE-4DB9-856C-02AC1980BF8D}"/>
              </a:ext>
            </a:extLst>
          </p:cNvPr>
          <p:cNvSpPr txBox="1"/>
          <p:nvPr/>
        </p:nvSpPr>
        <p:spPr>
          <a:xfrm>
            <a:off x="2773282" y="1729038"/>
            <a:ext cx="6197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(local laptop):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the slashes have to be switched (or “escaped”)!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B87A9-B301-4293-93FA-06BB288D0A48}"/>
              </a:ext>
            </a:extLst>
          </p:cNvPr>
          <p:cNvSpPr txBox="1"/>
          <p:nvPr/>
        </p:nvSpPr>
        <p:spPr>
          <a:xfrm>
            <a:off x="3277096" y="3209963"/>
            <a:ext cx="246413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setwd("~/desktop")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E35-E2F2-4DD0-84B4-30CAE9221AB7}"/>
              </a:ext>
            </a:extLst>
          </p:cNvPr>
          <p:cNvSpPr txBox="1"/>
          <p:nvPr/>
        </p:nvSpPr>
        <p:spPr>
          <a:xfrm>
            <a:off x="3277096" y="4321556"/>
            <a:ext cx="5801588" cy="5386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("~\desktop")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Error: '\d' is an unrecognized escape in character string starting ""~\d"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11FA60-CAC9-4EEA-A3D6-A31695BB18CE}"/>
              </a:ext>
            </a:extLst>
          </p:cNvPr>
          <p:cNvSpPr>
            <a:spLocks noChangeAspect="1"/>
          </p:cNvSpPr>
          <p:nvPr/>
        </p:nvSpPr>
        <p:spPr bwMode="auto">
          <a:xfrm>
            <a:off x="2645060" y="2962950"/>
            <a:ext cx="524371" cy="627005"/>
          </a:xfrm>
          <a:custGeom>
            <a:avLst/>
            <a:gdLst>
              <a:gd name="T0" fmla="*/ 129 w 134"/>
              <a:gd name="T1" fmla="*/ 57 h 160"/>
              <a:gd name="T2" fmla="*/ 13 w 134"/>
              <a:gd name="T3" fmla="*/ 48 h 160"/>
              <a:gd name="T4" fmla="*/ 0 w 134"/>
              <a:gd name="T5" fmla="*/ 53 h 160"/>
              <a:gd name="T6" fmla="*/ 27 w 134"/>
              <a:gd name="T7" fmla="*/ 159 h 160"/>
              <a:gd name="T8" fmla="*/ 42 w 134"/>
              <a:gd name="T9" fmla="*/ 159 h 160"/>
              <a:gd name="T10" fmla="*/ 28 w 134"/>
              <a:gd name="T11" fmla="*/ 107 h 160"/>
              <a:gd name="T12" fmla="*/ 132 w 134"/>
              <a:gd name="T13" fmla="*/ 60 h 160"/>
              <a:gd name="T14" fmla="*/ 129 w 134"/>
              <a:gd name="T15" fmla="*/ 5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" h="160">
                <a:moveTo>
                  <a:pt x="129" y="57"/>
                </a:moveTo>
                <a:cubicBezTo>
                  <a:pt x="45" y="91"/>
                  <a:pt x="79" y="0"/>
                  <a:pt x="13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87" y="58"/>
                  <a:pt x="63" y="160"/>
                  <a:pt x="132" y="60"/>
                </a:cubicBezTo>
                <a:cubicBezTo>
                  <a:pt x="134" y="58"/>
                  <a:pt x="131" y="56"/>
                  <a:pt x="129" y="5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Multiplication Sign 12">
            <a:extLst>
              <a:ext uri="{FF2B5EF4-FFF2-40B4-BE49-F238E27FC236}">
                <a16:creationId xmlns:a16="http://schemas.microsoft.com/office/drawing/2014/main" id="{DE42D866-E615-421A-9661-6AAA6A7345C3}"/>
              </a:ext>
            </a:extLst>
          </p:cNvPr>
          <p:cNvSpPr/>
          <p:nvPr/>
        </p:nvSpPr>
        <p:spPr>
          <a:xfrm>
            <a:off x="2516618" y="4207928"/>
            <a:ext cx="781254" cy="78125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179528"/>
            <a:ext cx="4084649" cy="2297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4354161" y="2404859"/>
            <a:ext cx="47898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Before loading a library use 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(“name of package”).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600" i="1" dirty="0"/>
              <a:t>You only need to do this once per environment</a:t>
            </a:r>
          </a:p>
          <a:p>
            <a:r>
              <a:rPr lang="en-US" sz="1600" i="1" dirty="0"/>
              <a:t>But, will need to repeat it w/each new environment!</a:t>
            </a: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294A2-A1DA-7048-BE2E-201ED7D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7" y="1164287"/>
            <a:ext cx="6350241" cy="4236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0" y="173719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16759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87500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3346393" y="4023053"/>
            <a:ext cx="3131507" cy="1164920"/>
          </a:xfrm>
          <a:prstGeom prst="wedgeRoundRectCallout">
            <a:avLst>
              <a:gd name="adj1" fmla="val -41791"/>
              <a:gd name="adj2" fmla="val -12001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1"/>
          <a:stretch/>
        </p:blipFill>
        <p:spPr>
          <a:xfrm>
            <a:off x="272162" y="1145386"/>
            <a:ext cx="1698528" cy="1396173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1643023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233833" y="4668040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4E50C-2AEA-4636-89B8-18B8A03C097F}"/>
              </a:ext>
            </a:extLst>
          </p:cNvPr>
          <p:cNvSpPr/>
          <p:nvPr/>
        </p:nvSpPr>
        <p:spPr>
          <a:xfrm>
            <a:off x="203838" y="2590066"/>
            <a:ext cx="360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https://www.linkedin.com/in/edwardkwartler/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6034245" y="4131887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A723CA-2310-40DE-B9BD-E1BE5E9BC54F}"/>
              </a:ext>
            </a:extLst>
          </p:cNvPr>
          <p:cNvSpPr txBox="1"/>
          <p:nvPr/>
        </p:nvSpPr>
        <p:spPr>
          <a:xfrm>
            <a:off x="5774013" y="114640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C8530-2DCE-42C3-9D51-F96D2D770C7E}"/>
              </a:ext>
            </a:extLst>
          </p:cNvPr>
          <p:cNvSpPr txBox="1"/>
          <p:nvPr/>
        </p:nvSpPr>
        <p:spPr>
          <a:xfrm>
            <a:off x="2495712" y="347969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6716495" y="34796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DAEA2-FC14-4B32-8462-242745A43AAF}"/>
              </a:ext>
            </a:extLst>
          </p:cNvPr>
          <p:cNvCxnSpPr/>
          <p:nvPr/>
        </p:nvCxnSpPr>
        <p:spPr>
          <a:xfrm>
            <a:off x="5857078" y="4210712"/>
            <a:ext cx="0" cy="176751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7465941" y="5012005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7202762" y="4035965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3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77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read.fruit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16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 Studio &amp;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88085"/>
            <a:ext cx="6172200" cy="24288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58261" y="2338754"/>
            <a:ext cx="668215" cy="19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556738"/>
            <a:ext cx="8686800" cy="51651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onsolas" panose="020B0609020204030204" pitchFamily="49" charset="0"/>
              </a:rPr>
              <a:t>If you don’t have it installed yet, please do so now!!  The rest of the course and your learning utilizes R Studio.</a:t>
            </a:r>
          </a:p>
        </p:txBody>
      </p:sp>
    </p:spTree>
    <p:extLst>
      <p:ext uri="{BB962C8B-B14F-4D97-AF65-F5344CB8AC3E}">
        <p14:creationId xmlns:p14="http://schemas.microsoft.com/office/powerpoint/2010/main" val="265364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R Studio Cloud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375606" y="1496827"/>
            <a:ext cx="78760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create an account for RStudio Cloud: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rstudio.cloud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Once you’re logged in, use (click) “Your Workspace” or create a new space.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 the “New Project” button.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the Title of the Project as you wish.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Console, type </a:t>
            </a:r>
            <a:r>
              <a:rPr lang="en-US" i="1" dirty="0" err="1"/>
              <a:t>install.packages</a:t>
            </a:r>
            <a:r>
              <a:rPr lang="en-US" i="1" dirty="0"/>
              <a:t>(“</a:t>
            </a:r>
            <a:r>
              <a:rPr lang="en-US" i="1" dirty="0" err="1"/>
              <a:t>rmarkdown</a:t>
            </a:r>
            <a:r>
              <a:rPr lang="en-US" i="1" dirty="0"/>
              <a:t>”) </a:t>
            </a:r>
            <a:r>
              <a:rPr lang="en-US" dirty="0"/>
              <a:t>and press the Enter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Uploading and Downloading Files in RStudio Cloud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support.rstudio.com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hc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-us/articles/200713893-Uploading-and-Downloading-Files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950" y="310223"/>
            <a:ext cx="7886700" cy="591477"/>
          </a:xfrm>
        </p:spPr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ED19-9A92-E844-AD7B-D44A880E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" y="1157023"/>
            <a:ext cx="8810749" cy="45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461"/>
            <a:ext cx="4667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 err="1"/>
              <a:t>Rmd</a:t>
            </a:r>
            <a:r>
              <a:rPr lang="en-US" dirty="0"/>
              <a:t> (Markdown) &amp; 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217610" y="1630497"/>
            <a:ext cx="78797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nearly all assignments, you will be required to submit your solutions in the forms of </a:t>
            </a:r>
            <a:r>
              <a:rPr lang="en-US" dirty="0" err="1"/>
              <a:t>Rmd</a:t>
            </a:r>
            <a:r>
              <a:rPr lang="en-US" dirty="0"/>
              <a:t> and HTML files. This will ensure to show not only your R code but also the outputs (numbers, tables, and graphs) generated by the code.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files will NOT be accepted.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YouTube demo: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/80y2HbyLUJ0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C15F-E31C-FA41-AA4A-4DD537D2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1/27/20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A84F2-C38C-6541-A73E-B5EAFA95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7DE-A58F-A240-93AF-F8C5146C6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3A199-5E74-674D-A812-5AEE202F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3590B4-EF06-394A-9A1A-0E4E4377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9" y="1400727"/>
            <a:ext cx="8673921" cy="35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, Reading &amp;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Studio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up at RStudio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</a:t>
            </a:r>
            <a:r>
              <a:rPr lang="en-US" dirty="0" err="1"/>
              <a:t>Git</a:t>
            </a:r>
            <a:r>
              <a:rPr lang="en-US" dirty="0"/>
              <a:t> locally for “</a:t>
            </a:r>
            <a:r>
              <a:rPr lang="en-US" i="1" dirty="0" err="1"/>
              <a:t>git</a:t>
            </a:r>
            <a:r>
              <a:rPr lang="en-US" i="1" dirty="0"/>
              <a:t>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local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knitting a </a:t>
            </a:r>
            <a:r>
              <a:rPr lang="en-US" dirty="0" err="1"/>
              <a:t>Rmd</a:t>
            </a:r>
            <a:r>
              <a:rPr lang="en-US" dirty="0"/>
              <a:t> file to generate its HTML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Piazza case group organization!  Facilitated by Jay.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dirty="0"/>
              <a:t>1. Initial Reflection essay (12-15 sentences)</a:t>
            </a:r>
          </a:p>
          <a:p>
            <a:r>
              <a:rPr lang="en-US" dirty="0"/>
              <a:t>2. Piazza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64894" y="2980932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5. C2.3 Data Sample</a:t>
            </a:r>
          </a:p>
          <a:p>
            <a:r>
              <a:rPr lang="en-US" dirty="0"/>
              <a:t>6. C2.4 Modeling Steps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08A70F-E318-6C46-8C70-D6E8904F51FD}"/>
              </a:ext>
            </a:extLst>
          </p:cNvPr>
          <p:cNvCxnSpPr/>
          <p:nvPr/>
        </p:nvCxnSpPr>
        <p:spPr>
          <a:xfrm>
            <a:off x="564894" y="5939375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713443-1B6C-CB44-8CCA-CDAEF0C862D4}"/>
              </a:ext>
            </a:extLst>
          </p:cNvPr>
          <p:cNvSpPr txBox="1"/>
          <p:nvPr/>
        </p:nvSpPr>
        <p:spPr>
          <a:xfrm>
            <a:off x="7625915" y="426720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4th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Graphic 5" descr="DNA">
            <a:extLst>
              <a:ext uri="{FF2B5EF4-FFF2-40B4-BE49-F238E27FC236}">
                <a16:creationId xmlns:a16="http://schemas.microsoft.com/office/drawing/2014/main" id="{9408E932-62F8-FF49-960C-DC64A6EF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9376" y="2178424"/>
            <a:ext cx="2796988" cy="27969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Piazza…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Instructor and TA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73B12-4DDC-6D4B-9D59-DD58C12A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" y="4665411"/>
            <a:ext cx="1762791" cy="173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AC28C-FF81-F849-802A-3BEAD882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" y="1244600"/>
            <a:ext cx="4359910" cy="26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1/27/20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24528</TotalTime>
  <Words>2154</Words>
  <Application>Microsoft Macintosh PowerPoint</Application>
  <PresentationFormat>On-screen Show (4:3)</PresentationFormat>
  <Paragraphs>500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Wingdings</vt:lpstr>
      <vt:lpstr>Office Theme</vt:lpstr>
      <vt:lpstr>Data Mining for Business Harvard CSCI E-96</vt:lpstr>
      <vt:lpstr>Agenda</vt:lpstr>
      <vt:lpstr>Introduction</vt:lpstr>
      <vt:lpstr>Introductions</vt:lpstr>
      <vt:lpstr>PowerPoint Presentation</vt:lpstr>
      <vt:lpstr>On Piazza…</vt:lpstr>
      <vt:lpstr>Agenda</vt:lpstr>
      <vt:lpstr>Syllabus Review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What is R?</vt:lpstr>
      <vt:lpstr>What is R Studio?</vt:lpstr>
      <vt:lpstr>What is the relationship between R &amp; R studio?</vt:lpstr>
      <vt:lpstr>R Studio has four main panes</vt:lpstr>
      <vt:lpstr>R: Where is it being used?</vt:lpstr>
      <vt:lpstr>Ok, it’s awesome but… </vt:lpstr>
      <vt:lpstr>A basic R workflow</vt:lpstr>
      <vt:lpstr>R Trap!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Install R Studio &amp; Git </vt:lpstr>
      <vt:lpstr>R Studio Cloud</vt:lpstr>
      <vt:lpstr>R Studio</vt:lpstr>
      <vt:lpstr>Libraries to install…we cover a lot in this course!</vt:lpstr>
      <vt:lpstr>To get scripts, ppts &amp; data use the class repo</vt:lpstr>
      <vt:lpstr>Rmd (Markdown) &amp; HTML </vt:lpstr>
      <vt:lpstr>Agenda</vt:lpstr>
      <vt:lpstr>Amazon X-Ray: A basic R-Script</vt:lpstr>
      <vt:lpstr>Let’s practice!</vt:lpstr>
      <vt:lpstr>Housekeeping , Reading &amp;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Edward Kwartler</cp:lastModifiedBy>
  <cp:revision>125</cp:revision>
  <cp:lastPrinted>2018-07-10T22:02:33Z</cp:lastPrinted>
  <dcterms:created xsi:type="dcterms:W3CDTF">2018-05-11T14:06:45Z</dcterms:created>
  <dcterms:modified xsi:type="dcterms:W3CDTF">2020-01-27T22:59:42Z</dcterms:modified>
</cp:coreProperties>
</file>